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802" r:id="rId5"/>
    <p:sldId id="810" r:id="rId6"/>
    <p:sldId id="804" r:id="rId7"/>
    <p:sldId id="812" r:id="rId8"/>
    <p:sldId id="817" r:id="rId9"/>
    <p:sldId id="816" r:id="rId10"/>
    <p:sldId id="814" r:id="rId11"/>
    <p:sldId id="815" r:id="rId12"/>
    <p:sldId id="811" r:id="rId13"/>
    <p:sldId id="813" r:id="rId14"/>
    <p:sldId id="806" r:id="rId15"/>
    <p:sldId id="807" r:id="rId16"/>
    <p:sldId id="808" r:id="rId17"/>
    <p:sldId id="809" r:id="rId18"/>
  </p:sldIdLst>
  <p:sldSz cx="9144000" cy="5143500" type="screen16x9"/>
  <p:notesSz cx="6858000" cy="1485900"/>
  <p:defaultTextStyle>
    <a:defPPr>
      <a:defRPr lang="en-US"/>
    </a:defPPr>
    <a:lvl1pPr marL="0" algn="l" defTabSz="8791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9585" algn="l" defTabSz="8791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9168" algn="l" defTabSz="8791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18753" algn="l" defTabSz="8791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58338" algn="l" defTabSz="8791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97921" algn="l" defTabSz="8791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37506" algn="l" defTabSz="8791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77091" algn="l" defTabSz="8791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16674" algn="l" defTabSz="8791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6B0A9"/>
    <a:srgbClr val="A74F7D"/>
    <a:srgbClr val="254061"/>
    <a:srgbClr val="124F7A"/>
    <a:srgbClr val="371493"/>
    <a:srgbClr val="255C75"/>
    <a:srgbClr val="DEEA25"/>
    <a:srgbClr val="C4B186"/>
    <a:srgbClr val="5B2B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8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26555-126C-40F6-A7D5-2F5A861B4A4B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B740A-BD96-43BB-BBCE-6E1F26DCC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15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4572000" cy="456636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764" y="577132"/>
            <a:ext cx="3574472" cy="2241407"/>
          </a:xfrm>
        </p:spPr>
        <p:txBody>
          <a:bodyPr anchor="t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and image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2000" y="0"/>
            <a:ext cx="4572000" cy="4569922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8763" y="2924002"/>
            <a:ext cx="3574472" cy="1477739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194889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s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3FD14-D188-4AC3-A98B-5E5C2F0AE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1" y="317962"/>
            <a:ext cx="3559777" cy="1031969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EDD78D-9DCB-4AA5-8996-591359999A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2000" y="0"/>
            <a:ext cx="4572000" cy="456992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6B4F4-0558-4C66-891B-6FC0D9DE5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802" y="1502177"/>
            <a:ext cx="3559776" cy="2874626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0EB3E-5E77-48C9-B3CB-14C33AC8C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223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3FD14-D188-4AC3-A98B-5E5C2F0AE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2913" y="536172"/>
            <a:ext cx="4164524" cy="1019348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EDD78D-9DCB-4AA5-8996-591359999A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6418" y="536172"/>
            <a:ext cx="3613958" cy="3647209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6B4F4-0558-4C66-891B-6FC0D9DE5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2913" y="1683328"/>
            <a:ext cx="4164524" cy="2500053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0EB3E-5E77-48C9-B3CB-14C33AC8C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180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D30949-A260-404F-B545-22D06A333C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196325"/>
          </a:xfrm>
        </p:spPr>
        <p:txBody>
          <a:bodyPr vert="eaVert" anchor="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7C5D10-A3CE-47A7-88EE-ED36BA9E2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1963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36910-B71D-4933-BDA0-04AD5526F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4732734"/>
            <a:ext cx="2057400" cy="273844"/>
          </a:xfrm>
        </p:spPr>
        <p:txBody>
          <a:bodyPr/>
          <a:lstStyle>
            <a:lvl1pPr algn="ctr">
              <a:defRPr/>
            </a:lvl1pPr>
          </a:lstStyle>
          <a:p>
            <a:fld id="{F8DC1522-342F-47E4-9CF7-D7732B4FB8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071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usiness Sch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4572000" cy="4566369"/>
          </a:xfrm>
          <a:prstGeom prst="rect">
            <a:avLst/>
          </a:prstGeom>
          <a:solidFill>
            <a:srgbClr val="008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764" y="577132"/>
            <a:ext cx="3574472" cy="2241407"/>
          </a:xfrm>
        </p:spPr>
        <p:txBody>
          <a:bodyPr anchor="t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2000" y="0"/>
            <a:ext cx="4572000" cy="4569922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8763" y="2924002"/>
            <a:ext cx="3574472" cy="1477739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2468587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reative Indus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4572000" cy="4566369"/>
          </a:xfrm>
          <a:prstGeom prst="rect">
            <a:avLst/>
          </a:prstGeom>
          <a:solidFill>
            <a:srgbClr val="854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764" y="577132"/>
            <a:ext cx="3574472" cy="2241407"/>
          </a:xfrm>
        </p:spPr>
        <p:txBody>
          <a:bodyPr anchor="t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2000" y="0"/>
            <a:ext cx="4572000" cy="4569922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8763" y="2924002"/>
            <a:ext cx="3574472" cy="1477739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638709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4572000" cy="4566369"/>
          </a:xfrm>
          <a:prstGeom prst="rect">
            <a:avLst/>
          </a:prstGeom>
          <a:solidFill>
            <a:srgbClr val="AF9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764" y="577132"/>
            <a:ext cx="3574472" cy="2241407"/>
          </a:xfrm>
        </p:spPr>
        <p:txBody>
          <a:bodyPr anchor="t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2000" y="0"/>
            <a:ext cx="4572000" cy="4569922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8763" y="2924002"/>
            <a:ext cx="3574472" cy="1477739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011949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Engineering, Computing and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4572000" cy="4566369"/>
          </a:xfrm>
          <a:prstGeom prst="rect">
            <a:avLst/>
          </a:prstGeom>
          <a:solidFill>
            <a:srgbClr val="5A4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764" y="577132"/>
            <a:ext cx="3574472" cy="2241407"/>
          </a:xfrm>
        </p:spPr>
        <p:txBody>
          <a:bodyPr anchor="t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2000" y="0"/>
            <a:ext cx="4572000" cy="4569922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8763" y="2924002"/>
            <a:ext cx="3574472" cy="1477739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1473614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ine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4572000" cy="4566369"/>
          </a:xfrm>
          <a:prstGeom prst="rect">
            <a:avLst/>
          </a:prstGeom>
          <a:solidFill>
            <a:srgbClr val="C85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764" y="577132"/>
            <a:ext cx="3574472" cy="2241407"/>
          </a:xfrm>
        </p:spPr>
        <p:txBody>
          <a:bodyPr anchor="t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2000" y="0"/>
            <a:ext cx="4572000" cy="4569922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8763" y="2924002"/>
            <a:ext cx="3574472" cy="1477739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1418647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uman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4572000" cy="4566369"/>
          </a:xfrm>
          <a:prstGeom prst="rect">
            <a:avLst/>
          </a:prstGeom>
          <a:solidFill>
            <a:srgbClr val="222C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764" y="577132"/>
            <a:ext cx="3574472" cy="2241407"/>
          </a:xfrm>
        </p:spPr>
        <p:txBody>
          <a:bodyPr anchor="t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2000" y="0"/>
            <a:ext cx="4572000" cy="4569922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8763" y="2924002"/>
            <a:ext cx="3574472" cy="1477739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1181488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nservato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4572000" cy="4566369"/>
          </a:xfrm>
          <a:prstGeom prst="rect">
            <a:avLst/>
          </a:prstGeom>
          <a:solidFill>
            <a:srgbClr val="B10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764" y="577132"/>
            <a:ext cx="3574472" cy="2241407"/>
          </a:xfrm>
        </p:spPr>
        <p:txBody>
          <a:bodyPr anchor="t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2000" y="0"/>
            <a:ext cx="4572000" cy="4569922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8763" y="2924002"/>
            <a:ext cx="3574472" cy="1477739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4205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938467-0F19-45A6-9418-2F149E1C48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61903"/>
            <a:ext cx="6858000" cy="118144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562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sychology, Criminology and Couns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4572000" cy="4566369"/>
          </a:xfrm>
          <a:prstGeom prst="rect">
            <a:avLst/>
          </a:prstGeom>
          <a:solidFill>
            <a:srgbClr val="766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764" y="577132"/>
            <a:ext cx="3574472" cy="2241407"/>
          </a:xfrm>
        </p:spPr>
        <p:txBody>
          <a:bodyPr anchor="t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2000" y="0"/>
            <a:ext cx="4572000" cy="4569922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8763" y="2924002"/>
            <a:ext cx="3574472" cy="1477739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053667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hea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4572000" cy="4566369"/>
          </a:xfrm>
          <a:prstGeom prst="rect">
            <a:avLst/>
          </a:prstGeom>
          <a:solidFill>
            <a:srgbClr val="7BA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764" y="577132"/>
            <a:ext cx="3574472" cy="2241407"/>
          </a:xfrm>
        </p:spPr>
        <p:txBody>
          <a:bodyPr anchor="t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2000" y="0"/>
            <a:ext cx="4572000" cy="4569922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8763" y="2924002"/>
            <a:ext cx="3574472" cy="1477739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585488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Education, Social and Life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4572000" cy="4566369"/>
          </a:xfrm>
          <a:prstGeom prst="rect">
            <a:avLst/>
          </a:prstGeom>
          <a:solidFill>
            <a:srgbClr val="004E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764" y="577132"/>
            <a:ext cx="3574472" cy="2241407"/>
          </a:xfrm>
        </p:spPr>
        <p:txBody>
          <a:bodyPr anchor="t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2000" y="0"/>
            <a:ext cx="4572000" cy="4569922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8763" y="2924002"/>
            <a:ext cx="3574472" cy="1477739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2035112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port, Nursing and Allied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4572000" cy="4566369"/>
          </a:xfrm>
          <a:prstGeom prst="rect">
            <a:avLst/>
          </a:prstGeom>
          <a:solidFill>
            <a:srgbClr val="2C5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764" y="577132"/>
            <a:ext cx="3574472" cy="2241407"/>
          </a:xfrm>
        </p:spPr>
        <p:txBody>
          <a:bodyPr anchor="t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2000" y="0"/>
            <a:ext cx="4572000" cy="4569922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8763" y="2924002"/>
            <a:ext cx="3574472" cy="1477739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416877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rofessional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4572000" cy="4566369"/>
          </a:xfrm>
          <a:prstGeom prst="rect">
            <a:avLst/>
          </a:prstGeom>
          <a:solidFill>
            <a:srgbClr val="007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764" y="577132"/>
            <a:ext cx="3574472" cy="2241407"/>
          </a:xfrm>
        </p:spPr>
        <p:txBody>
          <a:bodyPr anchor="t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2000" y="0"/>
            <a:ext cx="4572000" cy="4569922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8763" y="2924002"/>
            <a:ext cx="3574472" cy="1477739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89945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5024-9FC8-450E-AD4D-592E11ECF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46D19-A94A-4E1C-869C-A9537C147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10718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17F65-3426-4F70-A841-5625DBBC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44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D66F1-0EF4-427B-A506-71AA86E2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90E29-9D21-4EA1-9EDC-834D29028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541222"/>
            <a:ext cx="7886700" cy="766850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CA874-A269-4FDD-88B4-A938C8093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99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C375E-6CB5-4BBF-B99E-F8FF7798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8C0B0-9AEF-4AFD-BB0E-89044BD434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100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667F8A-AFD3-4608-8A97-CB14D1005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100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B1526-EDB3-4D08-A158-2212E26A6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20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3D735-47E3-404D-AF75-AB02FD80B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8907E-BB0A-4B17-B37E-963102973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359131"/>
            <a:ext cx="3868340" cy="519675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555DE-3311-40CE-8E5B-BBD8A2400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982586"/>
            <a:ext cx="3868340" cy="249381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4E8F89-5C8F-483F-97B5-121E0CBAA6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359131"/>
            <a:ext cx="3887391" cy="519675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2F3AB0-7DD9-4317-BF9A-48E0FFB32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982586"/>
            <a:ext cx="3887391" cy="24938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E205E9-C1E8-4479-81CB-F91E065C3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229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D02AA-EA54-4ABD-A668-B4180128A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194012-4178-4EB7-90B2-AA1E15894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88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62AA6-0BFE-415E-91D5-D5EF071A2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51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ADB13-3611-4614-B1D7-D6540A244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547298"/>
            <a:ext cx="3859032" cy="995752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866A7-AB52-4932-A27F-92341D197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6711" y="547299"/>
            <a:ext cx="3784521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84D5A-B621-4E40-B0FA-2C41D4D76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658389"/>
            <a:ext cx="3859032" cy="25441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6B4935-62B3-44A4-A4CA-190330B7F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90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02512E-8062-401E-A810-9E4E2E470D9C}"/>
              </a:ext>
            </a:extLst>
          </p:cNvPr>
          <p:cNvSpPr/>
          <p:nvPr userDrawn="1"/>
        </p:nvSpPr>
        <p:spPr>
          <a:xfrm>
            <a:off x="0" y="4565634"/>
            <a:ext cx="9144000" cy="586912"/>
          </a:xfrm>
          <a:prstGeom prst="rect">
            <a:avLst/>
          </a:prstGeom>
          <a:solidFill>
            <a:srgbClr val="668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100" dirty="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051688-8BC6-4365-9059-C2903A01E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40639-DF12-4B59-A4EB-96EE5F00A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121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06743-5CF4-4CA1-B18E-3D4C94F0C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2216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F8DC1522-342F-47E4-9CF7-D7732B4FB87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57ED3A-EEB6-4D04-9835-7C969E066C32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48" y="4688484"/>
            <a:ext cx="1403554" cy="31841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E92F3B2-C875-4272-BD25-73FF21D6C528}"/>
              </a:ext>
            </a:extLst>
          </p:cNvPr>
          <p:cNvSpPr txBox="1">
            <a:spLocks/>
          </p:cNvSpPr>
          <p:nvPr userDrawn="1"/>
        </p:nvSpPr>
        <p:spPr>
          <a:xfrm>
            <a:off x="5631365" y="4731388"/>
            <a:ext cx="2213518" cy="2372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GB" sz="1200" dirty="0">
                <a:solidFill>
                  <a:schemeClr val="bg1"/>
                </a:solidFill>
                <a:latin typeface="Gill Sans MT" panose="020B0502020104020203" pitchFamily="34" charset="77"/>
              </a:rPr>
              <a:t>chi.ac.uk   |   #chiuni   |</a:t>
            </a: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3CC8E-EBF9-4853-AE74-5D0A9EBB69A1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327" y="4797355"/>
            <a:ext cx="1013625" cy="11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2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73" r:id="rId11"/>
    <p:sldLayoutId id="2147483659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Optim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294754"/>
          </a:solidFill>
          <a:latin typeface="Gill Sans MT Std Book" panose="020B0502020104020203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294754"/>
          </a:solidFill>
          <a:latin typeface="Gill Sans MT Std Book" panose="020B0502020104020203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294754"/>
          </a:solidFill>
          <a:latin typeface="Gill Sans MT Std Book" panose="020B0502020104020203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294754"/>
          </a:solidFill>
          <a:latin typeface="Gill Sans MT Std Book" panose="020B0502020104020203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294754"/>
          </a:solidFill>
          <a:latin typeface="Gill Sans MT Std Book" panose="020B0502020104020203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62A93-E680-4809-820F-737C2A292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57" y="609977"/>
            <a:ext cx="4323979" cy="224140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300" dirty="0"/>
              <a:t>New CPD Modules </a:t>
            </a:r>
            <a:br>
              <a:rPr lang="en-GB" sz="4300" dirty="0"/>
            </a:br>
            <a:br>
              <a:rPr lang="en-GB" sz="4300" dirty="0"/>
            </a:br>
            <a:r>
              <a:rPr lang="en-GB" sz="4300" dirty="0"/>
              <a:t>MA  </a:t>
            </a:r>
            <a:br>
              <a:rPr lang="en-GB" sz="4300" dirty="0"/>
            </a:br>
            <a:r>
              <a:rPr lang="en-GB" sz="4300" dirty="0"/>
              <a:t>Advanced Professional Practice</a:t>
            </a: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31DD2616-E53E-2F1B-D3CC-97B324BF0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707" y="-493"/>
            <a:ext cx="4568587" cy="458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33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6747C9-DC3A-81FC-DA65-5F11AF4D2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0417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27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company's company's company's company's company's company's company's company's company's company's company's company'&#10;&#10;Description automatically generated with medium confidence">
            <a:extLst>
              <a:ext uri="{FF2B5EF4-FFF2-40B4-BE49-F238E27FC236}">
                <a16:creationId xmlns:a16="http://schemas.microsoft.com/office/drawing/2014/main" id="{2AC66CFF-DFF5-6D69-55F0-B1B5644D95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06"/>
          <a:stretch/>
        </p:blipFill>
        <p:spPr>
          <a:xfrm>
            <a:off x="-22731" y="-106325"/>
            <a:ext cx="9189461" cy="476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14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screenshot, person&#10;&#10;Description automatically generated">
            <a:extLst>
              <a:ext uri="{FF2B5EF4-FFF2-40B4-BE49-F238E27FC236}">
                <a16:creationId xmlns:a16="http://schemas.microsoft.com/office/drawing/2014/main" id="{F805406D-19B7-A46A-69A1-04A36093A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6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screenshot, font, logo&#10;&#10;Description automatically generated">
            <a:extLst>
              <a:ext uri="{FF2B5EF4-FFF2-40B4-BE49-F238E27FC236}">
                <a16:creationId xmlns:a16="http://schemas.microsoft.com/office/drawing/2014/main" id="{2C224A9E-5AAF-790B-CAD7-CC4FC23F8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06"/>
          <a:stretch/>
        </p:blipFill>
        <p:spPr>
          <a:xfrm>
            <a:off x="0" y="0"/>
            <a:ext cx="9144000" cy="456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36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advertisement with a person holding a cell phone&#10;&#10;Description automatically generated">
            <a:extLst>
              <a:ext uri="{FF2B5EF4-FFF2-40B4-BE49-F238E27FC236}">
                <a16:creationId xmlns:a16="http://schemas.microsoft.com/office/drawing/2014/main" id="{2314C192-B611-1073-E6EE-912BD2992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6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38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othing, screenshot, person&#10;&#10;Description automatically generated">
            <a:extLst>
              <a:ext uri="{FF2B5EF4-FFF2-40B4-BE49-F238E27FC236}">
                <a16:creationId xmlns:a16="http://schemas.microsoft.com/office/drawing/2014/main" id="{28D70487-79A7-0460-6661-9A00E9249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6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16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clothing, human face, screenshot&#10;&#10;Description automatically generated">
            <a:extLst>
              <a:ext uri="{FF2B5EF4-FFF2-40B4-BE49-F238E27FC236}">
                <a16:creationId xmlns:a16="http://schemas.microsoft.com/office/drawing/2014/main" id="{E018A22D-2ABD-8543-90A2-B20A0522D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463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94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500D61-EEF0-4819-C55E-1A263426E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57" y="0"/>
            <a:ext cx="8002938" cy="450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13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DE5BDA7-7675-0ADE-7E7A-FF95452D9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8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39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computer&#10;&#10;Description automatically generated">
            <a:extLst>
              <a:ext uri="{FF2B5EF4-FFF2-40B4-BE49-F238E27FC236}">
                <a16:creationId xmlns:a16="http://schemas.microsoft.com/office/drawing/2014/main" id="{DD92746E-591A-0379-C594-7F283A2F4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6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78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66BBA3-E070-59B1-776B-6E9D1FCC6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9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55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D45D20-10AE-9EA3-2A0D-BB4294D67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6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72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font, logo&#10;&#10;Description automatically generated">
            <a:extLst>
              <a:ext uri="{FF2B5EF4-FFF2-40B4-BE49-F238E27FC236}">
                <a16:creationId xmlns:a16="http://schemas.microsoft.com/office/drawing/2014/main" id="{A582FB53-6469-70FA-4D54-BF280EA09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6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93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versity of Chichester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314F"/>
      </a:accent1>
      <a:accent2>
        <a:srgbClr val="859DAA"/>
      </a:accent2>
      <a:accent3>
        <a:srgbClr val="BAB177"/>
      </a:accent3>
      <a:accent4>
        <a:srgbClr val="EF4223"/>
      </a:accent4>
      <a:accent5>
        <a:srgbClr val="177E8D"/>
      </a:accent5>
      <a:accent6>
        <a:srgbClr val="8575AD"/>
      </a:accent6>
      <a:hlink>
        <a:srgbClr val="47C0B7"/>
      </a:hlink>
      <a:folHlink>
        <a:srgbClr val="BAB17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561120c-fc35-4cad-bcaa-a063ad96ca1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51C836E51B2A41ABB3F5972A4FB053" ma:contentTypeVersion="14" ma:contentTypeDescription="Create a new document." ma:contentTypeScope="" ma:versionID="bbd089d9bab9c3f4d8456787aa1ebf52">
  <xsd:schema xmlns:xsd="http://www.w3.org/2001/XMLSchema" xmlns:xs="http://www.w3.org/2001/XMLSchema" xmlns:p="http://schemas.microsoft.com/office/2006/metadata/properties" xmlns:ns3="7561120c-fc35-4cad-bcaa-a063ad96ca13" xmlns:ns4="265a4615-0d3f-47cb-b235-ad4556ea4230" targetNamespace="http://schemas.microsoft.com/office/2006/metadata/properties" ma:root="true" ma:fieldsID="4b06c1bbe9755c82982c62b9f3da6bfd" ns3:_="" ns4:_="">
    <xsd:import namespace="7561120c-fc35-4cad-bcaa-a063ad96ca13"/>
    <xsd:import namespace="265a4615-0d3f-47cb-b235-ad4556ea423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1120c-fc35-4cad-bcaa-a063ad96c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5a4615-0d3f-47cb-b235-ad4556ea423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2614A1-B002-484E-B1BE-8AD39525BB9F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265a4615-0d3f-47cb-b235-ad4556ea4230"/>
    <ds:schemaRef ds:uri="7561120c-fc35-4cad-bcaa-a063ad96ca1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D95E2A9-E4ED-4BD6-BAA9-EEAA182E59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81073F-2DA8-45B3-B62B-D619946864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61120c-fc35-4cad-bcaa-a063ad96ca13"/>
    <ds:schemaRef ds:uri="265a4615-0d3f-47cb-b235-ad4556ea42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10</Words>
  <Application>Microsoft Office PowerPoint</Application>
  <PresentationFormat>On-screen Show (16:9)</PresentationFormat>
  <Paragraphs>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Gill Sans MT</vt:lpstr>
      <vt:lpstr>Gill Sans MT Std Book</vt:lpstr>
      <vt:lpstr>Optima</vt:lpstr>
      <vt:lpstr>Office Theme</vt:lpstr>
      <vt:lpstr>New CPD Modules   MA   Advanced Professional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University of Chichester</dc:title>
  <dc:creator>Sarah Vaughan</dc:creator>
  <cp:lastModifiedBy>Juliet Smith</cp:lastModifiedBy>
  <cp:revision>475</cp:revision>
  <dcterms:modified xsi:type="dcterms:W3CDTF">2023-08-24T07:30:26Z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0x0101003151C836E51B2A41ABB3F5972A4FB053</vt:lpwstr>
  </property>
  <property fmtid="{D5CDD505-2E9C-101B-9397-08002B2CF9AE}" pid="3" name="MediaServiceImageTags">
    <vt:lpwstr/>
  </property>
</Properties>
</file>